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48" r:id="rId5"/>
    <p:sldId id="2462" r:id="rId6"/>
    <p:sldId id="259" r:id="rId7"/>
    <p:sldId id="2451" r:id="rId8"/>
    <p:sldId id="262" r:id="rId9"/>
    <p:sldId id="2464" r:id="rId10"/>
    <p:sldId id="2465" r:id="rId11"/>
    <p:sldId id="2466" r:id="rId12"/>
    <p:sldId id="2467" r:id="rId13"/>
    <p:sldId id="2469" r:id="rId14"/>
    <p:sldId id="2456" r:id="rId15"/>
    <p:sldId id="2436" r:id="rId16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4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023B"/>
    <a:srgbClr val="898989"/>
    <a:srgbClr val="2F3342"/>
    <a:srgbClr val="A53F52"/>
    <a:srgbClr val="2C2153"/>
    <a:srgbClr val="E99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33" autoAdjust="0"/>
  </p:normalViewPr>
  <p:slideViewPr>
    <p:cSldViewPr snapToGrid="0">
      <p:cViewPr varScale="1">
        <p:scale>
          <a:sx n="159" d="100"/>
          <a:sy n="159" d="100"/>
        </p:scale>
        <p:origin x="228" y="144"/>
      </p:cViewPr>
      <p:guideLst>
        <p:guide orient="horz" pos="1992"/>
        <p:guide pos="3840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88" d="100"/>
          <a:sy n="88" d="100"/>
        </p:scale>
        <p:origin x="29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3D12826-8D90-4D69-9B6E-F96A249CD486}" type="datetime1">
              <a:rPr lang="de-DE" smtClean="0"/>
              <a:t>17.06.2022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6739A-FCEC-4E58-9BB4-795CA6C85AA0}" type="datetime1">
              <a:rPr lang="de-DE" smtClean="0"/>
              <a:pPr/>
              <a:t>17.06.2022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6574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2949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261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508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2949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755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406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6309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4877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364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54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de-DE" spc="300" noProof="0"/>
              <a:t>JAHRESBERICHT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6" name="Inhaltsplatzhalt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de-DE" sz="1600" noProof="0">
                <a:cs typeface="Biome Light" panose="020B0303030204020804" pitchFamily="34" charset="0"/>
              </a:rPr>
              <a:t>Textmasterformat durch Klicken bearbeiten.</a:t>
            </a:r>
          </a:p>
          <a:p>
            <a:pPr marL="0" indent="0" rtl="0">
              <a:buNone/>
            </a:pPr>
            <a:endParaRPr lang="de-DE" noProof="0"/>
          </a:p>
        </p:txBody>
      </p:sp>
      <p:sp>
        <p:nvSpPr>
          <p:cNvPr id="17" name="Foliennummernplatzhalt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76CDEBF2-B5C9-4887-B717-81C3D1A73C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16A7FA3-8C13-4E5A-88C4-4357C8ACD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713196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9074D0F-754F-4F2C-A410-F222D2D2346E}"/>
              </a:ext>
            </a:extLst>
          </p:cNvPr>
          <p:cNvSpPr>
            <a:spLocks noGrp="1"/>
          </p:cNvSpPr>
          <p:nvPr>
            <p:ph type="title" idx="4294967295" hasCustomPrompt="1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de-DE" sz="4000" spc="300" noProof="0"/>
              <a:t>Titelmasterformat durch Klicken bearbeiten</a:t>
            </a:r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ANKLICKEN UM MASTERTEXTFORMATE ZU BEARBEITEN</a:t>
            </a:r>
          </a:p>
        </p:txBody>
      </p:sp>
      <p:sp>
        <p:nvSpPr>
          <p:cNvPr id="31" name="Textplatzhalter 13">
            <a:extLst>
              <a:ext uri="{FF2B5EF4-FFF2-40B4-BE49-F238E27FC236}">
                <a16:creationId xmlns:a16="http://schemas.microsoft.com/office/drawing/2014/main" id="{1D89734B-03E0-4ADE-8F62-C819F3E976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ZUM BEARBEITEN ANKLICKEN</a:t>
            </a:r>
          </a:p>
        </p:txBody>
      </p:sp>
      <p:sp>
        <p:nvSpPr>
          <p:cNvPr id="32" name="Textplatzhalter 13">
            <a:extLst>
              <a:ext uri="{FF2B5EF4-FFF2-40B4-BE49-F238E27FC236}">
                <a16:creationId xmlns:a16="http://schemas.microsoft.com/office/drawing/2014/main" id="{85971F4D-8B59-4B3E-9169-64E0EF1BA85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Zum Bearbeiten anklicken</a:t>
            </a:r>
          </a:p>
        </p:txBody>
      </p:sp>
      <p:sp>
        <p:nvSpPr>
          <p:cNvPr id="33" name="Textplatzhalter 13">
            <a:extLst>
              <a:ext uri="{FF2B5EF4-FFF2-40B4-BE49-F238E27FC236}">
                <a16:creationId xmlns:a16="http://schemas.microsoft.com/office/drawing/2014/main" id="{90B19777-E2ED-419C-B486-857117FD08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Zum Bearbeiten anklicken</a:t>
            </a:r>
          </a:p>
        </p:txBody>
      </p:sp>
      <p:sp>
        <p:nvSpPr>
          <p:cNvPr id="34" name="Online-Bildplatzhalter 33">
            <a:extLst>
              <a:ext uri="{FF2B5EF4-FFF2-40B4-BE49-F238E27FC236}">
                <a16:creationId xmlns:a16="http://schemas.microsoft.com/office/drawing/2014/main" id="{1A58EB44-F532-4998-B316-61C738C37BF5}"/>
              </a:ext>
            </a:extLst>
          </p:cNvPr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Symbol</a:t>
            </a:r>
          </a:p>
        </p:txBody>
      </p:sp>
      <p:sp>
        <p:nvSpPr>
          <p:cNvPr id="35" name="Online-Bildplatzhalter 33">
            <a:extLst>
              <a:ext uri="{FF2B5EF4-FFF2-40B4-BE49-F238E27FC236}">
                <a16:creationId xmlns:a16="http://schemas.microsoft.com/office/drawing/2014/main" id="{33763C3C-3545-40BD-9B2C-DC4C0E4CE819}"/>
              </a:ext>
            </a:extLst>
          </p:cNvPr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Symbol</a:t>
            </a:r>
          </a:p>
        </p:txBody>
      </p:sp>
      <p:sp>
        <p:nvSpPr>
          <p:cNvPr id="36" name="Online-Bildplatzhalter 33">
            <a:extLst>
              <a:ext uri="{FF2B5EF4-FFF2-40B4-BE49-F238E27FC236}">
                <a16:creationId xmlns:a16="http://schemas.microsoft.com/office/drawing/2014/main" id="{1C5D3777-17F3-4225-8C52-2EF1DB4FD54A}"/>
              </a:ext>
            </a:extLst>
          </p:cNvPr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de-DE" noProof="0"/>
              <a:t>Symbol</a:t>
            </a:r>
          </a:p>
        </p:txBody>
      </p:sp>
    </p:spTree>
    <p:extLst>
      <p:ext uri="{BB962C8B-B14F-4D97-AF65-F5344CB8AC3E}">
        <p14:creationId xmlns:p14="http://schemas.microsoft.com/office/powerpoint/2010/main" val="3173740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C83D428-B974-43F4-9246-0A2EECA11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de-DE" noProof="0"/>
              <a:t>Titel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9D00A38D-CFE8-4333-B9D2-D3E7EACA4F0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de-DE" noProof="0"/>
              <a:t>ANKLICKEN UM MASTERTEXTFORMATE ZU BEARBEITEN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AA8588E-221D-4931-A290-C5C418443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E5539E44-E270-49B4-8B0A-07870325AA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de-DE" noProof="0"/>
              <a:t>ANKLICKEN UM MASTERTEXTFORMATE ZU BEARBEITEN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6" name="Inhaltsplatzhalter 8">
            <a:extLst>
              <a:ext uri="{FF2B5EF4-FFF2-40B4-BE49-F238E27FC236}">
                <a16:creationId xmlns:a16="http://schemas.microsoft.com/office/drawing/2014/main" id="{42436126-0370-4532-A8AD-D20897982AD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de-DE" sz="1600" noProof="0">
                <a:cs typeface="Biome Light" panose="020B0303030204020804" pitchFamily="34" charset="0"/>
              </a:rPr>
              <a:t>Textmasterformat durch Klicken bearbeiten.</a:t>
            </a:r>
          </a:p>
          <a:p>
            <a:pPr marL="0" indent="0" rtl="0">
              <a:buNone/>
            </a:pPr>
            <a:endParaRPr lang="de-DE" noProof="0"/>
          </a:p>
        </p:txBody>
      </p:sp>
      <p:sp>
        <p:nvSpPr>
          <p:cNvPr id="17" name="Foliennummernplatzhalter 70">
            <a:extLst>
              <a:ext uri="{FF2B5EF4-FFF2-40B4-BE49-F238E27FC236}">
                <a16:creationId xmlns:a16="http://schemas.microsoft.com/office/drawing/2014/main" id="{AEC105AD-E933-4969-B038-0ABD6F013167}"/>
              </a:ext>
            </a:extLst>
          </p:cNvPr>
          <p:cNvSpPr txBox="1">
            <a:spLocks/>
          </p:cNvSpPr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de-DE" noProof="0" smtClean="0"/>
              <a:pPr rtl="0"/>
              <a:t>‹Nr.›</a:t>
            </a:fld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B0E4A3-5566-43FE-A59F-2C4F4FE7F3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umbr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67922"/>
              <a:gd name="connsiteX1" fmla="*/ 6096000 w 6096000"/>
              <a:gd name="connsiteY1" fmla="*/ 0 h 6867922"/>
              <a:gd name="connsiteX2" fmla="*/ 4228633 w 6096000"/>
              <a:gd name="connsiteY2" fmla="*/ 6867922 h 6867922"/>
              <a:gd name="connsiteX3" fmla="*/ 0 w 6096000"/>
              <a:gd name="connsiteY3" fmla="*/ 6858000 h 6867922"/>
              <a:gd name="connsiteX4" fmla="*/ 0 w 6096000"/>
              <a:gd name="connsiteY4" fmla="*/ 0 h 6867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de-DE" noProof="0"/>
              <a:t>TITELMASTER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TEXTMASTERFORMATE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de-DE" noProof="0"/>
              <a:t>HIER FOLIENTITEL EINFÜGEN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9" name="Foliennummernplatzhalt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D7CA175D-816E-4F70-96CC-8A1FD0EB16C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9" name="Bildplatzhalter 4">
            <a:extLst>
              <a:ext uri="{FF2B5EF4-FFF2-40B4-BE49-F238E27FC236}">
                <a16:creationId xmlns:a16="http://schemas.microsoft.com/office/drawing/2014/main" id="{323519C8-24DE-471D-85A9-7A8AFACEC45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547F0F1E-7AF5-4B76-928C-7B28010C4F9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063D0E8E-9491-4AF0-918D-A0B782C5FD6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2" name="Bildplatzhalter 4">
            <a:extLst>
              <a:ext uri="{FF2B5EF4-FFF2-40B4-BE49-F238E27FC236}">
                <a16:creationId xmlns:a16="http://schemas.microsoft.com/office/drawing/2014/main" id="{042F54CB-9200-4D74-968A-0A3E5871D9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3" name="Bildplatzhalter 4">
            <a:extLst>
              <a:ext uri="{FF2B5EF4-FFF2-40B4-BE49-F238E27FC236}">
                <a16:creationId xmlns:a16="http://schemas.microsoft.com/office/drawing/2014/main" id="{1D925119-27E3-496E-86BC-23416F94FB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F93AF7-D4DC-42B5-8A4F-B5F3ABBB0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 und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345D17-D652-4766-B11C-2E8D8390D9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BC7A58C-70BA-43E5-BD90-83ADB63B0C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8A60B7-2499-42C6-8A74-ACDAE24574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5263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179BAC-E989-4203-B9B4-6628036548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0CCC81E-A013-4315-AD13-97BA3AA955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de-DE" noProof="0"/>
              <a:t>ANKLICKEN UM MASTERTEXTFORMATE ZU BEARBEITEN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el 2">
            <a:extLst>
              <a:ext uri="{FF2B5EF4-FFF2-40B4-BE49-F238E27FC236}">
                <a16:creationId xmlns:a16="http://schemas.microsoft.com/office/drawing/2014/main" id="{0EF11611-8537-47CC-87AC-2E25428B72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de-DE" sz="4800" noProof="0"/>
              <a:t>Titelmasterformat durch Klicken bearbeiten</a:t>
            </a:r>
          </a:p>
        </p:txBody>
      </p:sp>
      <p:sp>
        <p:nvSpPr>
          <p:cNvPr id="19" name="Bildplatzhalter 17">
            <a:extLst>
              <a:ext uri="{FF2B5EF4-FFF2-40B4-BE49-F238E27FC236}">
                <a16:creationId xmlns:a16="http://schemas.microsoft.com/office/drawing/2014/main" id="{D1A63A52-1E65-414B-BBC3-D31F515791A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8" name="Bildplatzhalter 17">
            <a:extLst>
              <a:ext uri="{FF2B5EF4-FFF2-40B4-BE49-F238E27FC236}">
                <a16:creationId xmlns:a16="http://schemas.microsoft.com/office/drawing/2014/main" id="{ED7E0E1A-1E64-4A9A-9C8B-69486BD1123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1E462965-19D7-4A65-B394-9AE76A5B48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de-DE" spc="300" noProof="0">
                <a:solidFill>
                  <a:schemeClr val="tx1"/>
                </a:solidFill>
              </a:rPr>
              <a:t>Textmasterformat durch Klicken bearbeiten</a:t>
            </a:r>
          </a:p>
        </p:txBody>
      </p:sp>
      <p:sp>
        <p:nvSpPr>
          <p:cNvPr id="11" name="Inhaltsplatzhalter 4">
            <a:extLst>
              <a:ext uri="{FF2B5EF4-FFF2-40B4-BE49-F238E27FC236}">
                <a16:creationId xmlns:a16="http://schemas.microsoft.com/office/drawing/2014/main" id="{FAEC14D1-0BEA-4D9A-9D96-A56B6A9B07A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noProof="0">
                <a:solidFill>
                  <a:schemeClr val="tx1"/>
                </a:solidFill>
              </a:rPr>
              <a:t>Textmasterformat durch Klicken bearbeiten</a:t>
            </a:r>
          </a:p>
        </p:txBody>
      </p:sp>
      <p:sp>
        <p:nvSpPr>
          <p:cNvPr id="12" name="Textplatzhalter 5">
            <a:extLst>
              <a:ext uri="{FF2B5EF4-FFF2-40B4-BE49-F238E27FC236}">
                <a16:creationId xmlns:a16="http://schemas.microsoft.com/office/drawing/2014/main" id="{1507BB47-1AB4-42F2-99FF-453A0622B8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de-DE" spc="300" noProof="0">
                <a:solidFill>
                  <a:schemeClr val="tx1"/>
                </a:solidFill>
              </a:rPr>
              <a:t>Textmasterformat durch Klicken bearbeiten</a:t>
            </a:r>
          </a:p>
        </p:txBody>
      </p:sp>
      <p:sp>
        <p:nvSpPr>
          <p:cNvPr id="14" name="Inhaltsplatzhalter 6">
            <a:extLst>
              <a:ext uri="{FF2B5EF4-FFF2-40B4-BE49-F238E27FC236}">
                <a16:creationId xmlns:a16="http://schemas.microsoft.com/office/drawing/2014/main" id="{438D6EEA-A0DB-4B5F-8F41-A9C1F2C094C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noProof="0">
                <a:solidFill>
                  <a:schemeClr val="tx1"/>
                </a:solidFill>
              </a:rPr>
              <a:t>Textmasterformat durch Klicken bearbeiten</a:t>
            </a:r>
          </a:p>
        </p:txBody>
      </p:sp>
      <p:sp>
        <p:nvSpPr>
          <p:cNvPr id="20" name="Foliennummernplatzhalter 5">
            <a:extLst>
              <a:ext uri="{FF2B5EF4-FFF2-40B4-BE49-F238E27FC236}">
                <a16:creationId xmlns:a16="http://schemas.microsoft.com/office/drawing/2014/main" id="{A4909F59-7529-454A-A1EF-3CC1EADE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7083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">
            <a:extLst>
              <a:ext uri="{FF2B5EF4-FFF2-40B4-BE49-F238E27FC236}">
                <a16:creationId xmlns:a16="http://schemas.microsoft.com/office/drawing/2014/main" id="{6186F91B-547E-43BC-9BCE-04619DAAFE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de-DE" sz="4800" noProof="0"/>
              <a:t>Titelmasterformat durch Klicken bearbeiten</a:t>
            </a:r>
          </a:p>
        </p:txBody>
      </p:sp>
      <p:sp>
        <p:nvSpPr>
          <p:cNvPr id="28" name="Textplatzhalter 27">
            <a:extLst>
              <a:ext uri="{FF2B5EF4-FFF2-40B4-BE49-F238E27FC236}">
                <a16:creationId xmlns:a16="http://schemas.microsoft.com/office/drawing/2014/main" id="{D635DFA1-45D2-4EFE-8BB2-BE96634669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de-DE" noProof="0"/>
              <a:t>ANKLICKEN UM MASTERTEXTFORMATE ZU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24" name="Bildplatzhalter 23">
            <a:extLst>
              <a:ext uri="{FF2B5EF4-FFF2-40B4-BE49-F238E27FC236}">
                <a16:creationId xmlns:a16="http://schemas.microsoft.com/office/drawing/2014/main" id="{2F2918FE-A84E-4303-AEF3-4FD66CDD73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5" name="Bildplatzhalter 23">
            <a:extLst>
              <a:ext uri="{FF2B5EF4-FFF2-40B4-BE49-F238E27FC236}">
                <a16:creationId xmlns:a16="http://schemas.microsoft.com/office/drawing/2014/main" id="{E2401025-9BC9-4BDD-97DA-CA763CF846B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6" name="Bildplatzhalter 23">
            <a:extLst>
              <a:ext uri="{FF2B5EF4-FFF2-40B4-BE49-F238E27FC236}">
                <a16:creationId xmlns:a16="http://schemas.microsoft.com/office/drawing/2014/main" id="{B7C4AAB6-897A-4ABD-AD50-2D86B197E91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9" name="Textplatzhalter 27">
            <a:extLst>
              <a:ext uri="{FF2B5EF4-FFF2-40B4-BE49-F238E27FC236}">
                <a16:creationId xmlns:a16="http://schemas.microsoft.com/office/drawing/2014/main" id="{790D65EC-6EB4-4594-91E9-5C3DE7C3B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de-DE" noProof="0"/>
              <a:t>ANKLICKEN UM MASTERTEXTFORMATE ZU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30" name="Textplatzhalter 27">
            <a:extLst>
              <a:ext uri="{FF2B5EF4-FFF2-40B4-BE49-F238E27FC236}">
                <a16:creationId xmlns:a16="http://schemas.microsoft.com/office/drawing/2014/main" id="{611CF730-D055-47C2-A626-299F429D41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de-DE" noProof="0"/>
              <a:t>ANKLICKEN UM MASTERTEXTFORMATE ZU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31" name="Foliennummernplatzhalter 5">
            <a:extLst>
              <a:ext uri="{FF2B5EF4-FFF2-40B4-BE49-F238E27FC236}">
                <a16:creationId xmlns:a16="http://schemas.microsoft.com/office/drawing/2014/main" id="{F09E06A6-BFDD-42BD-BA69-2CD3BEF0F73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1" r:id="rId3"/>
    <p:sldLayoutId id="2147483651" r:id="rId4"/>
    <p:sldLayoutId id="2147483660" r:id="rId5"/>
    <p:sldLayoutId id="2147483677" r:id="rId6"/>
    <p:sldLayoutId id="2147483666" r:id="rId7"/>
    <p:sldLayoutId id="2147483679" r:id="rId8"/>
    <p:sldLayoutId id="2147483653" r:id="rId9"/>
    <p:sldLayoutId id="2147483678" r:id="rId10"/>
    <p:sldLayoutId id="2147483680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openflights.org/data.html" TargetMode="External"/><Relationship Id="rId4" Type="http://schemas.openxmlformats.org/officeDocument/2006/relationships/hyperlink" Target="https://www.transportation.gov/individuals/aviation-consumer-protection/air-travel-consumer-reports-202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9AB29DBC-55D3-49D9-BB44-4936739C4B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</p:pic>
      <p:sp>
        <p:nvSpPr>
          <p:cNvPr id="9" name="Titel 8">
            <a:extLst>
              <a:ext uri="{FF2B5EF4-FFF2-40B4-BE49-F238E27FC236}">
                <a16:creationId xmlns:a16="http://schemas.microsoft.com/office/drawing/2014/main" id="{79DC1498-E692-42BA-B69F-6D37E6CF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45633"/>
            <a:ext cx="12192000" cy="803855"/>
          </a:xfrm>
          <a:solidFill>
            <a:schemeClr val="bg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r>
              <a:rPr lang="de-DE" dirty="0"/>
              <a:t>Big Data – </a:t>
            </a:r>
            <a:r>
              <a:rPr lang="de-DE" dirty="0" err="1"/>
              <a:t>Graphframes</a:t>
            </a:r>
            <a:r>
              <a:rPr lang="de-DE" dirty="0"/>
              <a:t> on Flight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ED9AB7B-AD2A-26B8-18FF-4AAA8CA6B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5067" y="3608513"/>
            <a:ext cx="5588000" cy="1183622"/>
          </a:xfrm>
          <a:noFill/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de-DE" dirty="0"/>
              <a:t>Kathrin Noser</a:t>
            </a:r>
          </a:p>
          <a:p>
            <a:pPr algn="l">
              <a:lnSpc>
                <a:spcPct val="100000"/>
              </a:lnSpc>
            </a:pPr>
            <a:r>
              <a:rPr lang="de-DE" dirty="0"/>
              <a:t>Dominique Neff</a:t>
            </a:r>
          </a:p>
          <a:p>
            <a:pPr algn="l">
              <a:lnSpc>
                <a:spcPct val="100000"/>
              </a:lnSpc>
            </a:pPr>
            <a:r>
              <a:rPr lang="de-DE" dirty="0"/>
              <a:t>André Meier</a:t>
            </a:r>
            <a:endParaRPr lang="de-CH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F8A16EC-F22B-ED23-F9A3-B415B802F4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942"/>
          <a:stretch/>
        </p:blipFill>
        <p:spPr>
          <a:xfrm>
            <a:off x="900135" y="3249487"/>
            <a:ext cx="1114932" cy="1438194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FE3E12E-AE5B-4E7B-A5E1-BECDEC31B1F8}"/>
              </a:ext>
            </a:extLst>
          </p:cNvPr>
          <p:cNvSpPr txBox="1">
            <a:spLocks/>
          </p:cNvSpPr>
          <p:nvPr/>
        </p:nvSpPr>
        <p:spPr>
          <a:xfrm>
            <a:off x="1" y="6393129"/>
            <a:ext cx="12288415" cy="46487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996084ED-89BC-1FB6-2578-0C8E693D4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88" y="4412348"/>
            <a:ext cx="6431447" cy="1956861"/>
          </a:xfrm>
          <a:prstGeom prst="rect">
            <a:avLst/>
          </a:prstGeom>
        </p:spPr>
      </p:pic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 err="1"/>
              <a:t>Queries</a:t>
            </a:r>
            <a:endParaRPr lang="de-DE" sz="4800" spc="3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354" y="1710772"/>
            <a:ext cx="5183188" cy="494506"/>
          </a:xfrm>
        </p:spPr>
        <p:txBody>
          <a:bodyPr rtlCol="0">
            <a:normAutofit fontScale="70000" lnSpcReduction="20000"/>
          </a:bodyPr>
          <a:lstStyle/>
          <a:p>
            <a:pPr rtl="0"/>
            <a:r>
              <a:rPr lang="de-CH" spc="300" dirty="0">
                <a:solidFill>
                  <a:schemeClr val="tx1"/>
                </a:solidFill>
              </a:rPr>
              <a:t>V</a:t>
            </a:r>
            <a:r>
              <a:rPr lang="de-DE" spc="300" dirty="0">
                <a:solidFill>
                  <a:schemeClr val="tx1"/>
                </a:solidFill>
              </a:rPr>
              <a:t>on Zürich nach New York mit 4 Stopps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03347" y="2205278"/>
            <a:ext cx="5183188" cy="2887697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Maximal zwei Stopps in Europa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Anzahl möglichen Reiserouten 1‘217‘645‘789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10</a:t>
            </a:fld>
            <a:endParaRPr lang="de-DE"/>
          </a:p>
        </p:txBody>
      </p:sp>
      <p:sp>
        <p:nvSpPr>
          <p:cNvPr id="13" name="Textplatzhalter 9">
            <a:extLst>
              <a:ext uri="{FF2B5EF4-FFF2-40B4-BE49-F238E27FC236}">
                <a16:creationId xmlns:a16="http://schemas.microsoft.com/office/drawing/2014/main" id="{1724CD7D-5F75-51A0-BE41-6FC784EA5048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5E040CE-D4A0-5E89-10B7-5644C1BE3303}"/>
              </a:ext>
            </a:extLst>
          </p:cNvPr>
          <p:cNvSpPr txBox="1"/>
          <p:nvPr/>
        </p:nvSpPr>
        <p:spPr>
          <a:xfrm>
            <a:off x="836195" y="2292016"/>
            <a:ext cx="2356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Code Block und Tabelle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0133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 descr="Person, die auf Blaupausen an einer Backsteinmauer starrt">
            <a:extLst>
              <a:ext uri="{FF2B5EF4-FFF2-40B4-BE49-F238E27FC236}">
                <a16:creationId xmlns:a16="http://schemas.microsoft.com/office/drawing/2014/main" id="{C07C315A-7CD1-432C-92FA-6B62159B56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3673" r="23673"/>
          <a:stretch/>
        </p:blipFill>
        <p:spPr>
          <a:xfrm>
            <a:off x="-1" y="0"/>
            <a:ext cx="5715003" cy="6858000"/>
          </a:xfrm>
        </p:spPr>
      </p:pic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7FA57D11-A25F-4772-8E50-DDB68BE8C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11</a:t>
            </a:fld>
            <a:endParaRPr lang="de-DE"/>
          </a:p>
        </p:txBody>
      </p:sp>
      <p:sp>
        <p:nvSpPr>
          <p:cNvPr id="14" name="Inhaltsplatzhalter 13">
            <a:extLst>
              <a:ext uri="{FF2B5EF4-FFF2-40B4-BE49-F238E27FC236}">
                <a16:creationId xmlns:a16="http://schemas.microsoft.com/office/drawing/2014/main" id="{79248A72-A597-48DF-A270-3389F5D20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3880" y="890610"/>
            <a:ext cx="5669280" cy="4208346"/>
          </a:xfrm>
        </p:spPr>
        <p:txBody>
          <a:bodyPr rtlCol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sz="2000" b="0" i="0" u="none" strike="noStrike" kern="1200" cap="none" spc="30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Punkt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sz="2000" spc="300" dirty="0">
                <a:cs typeface="Biome Light" panose="020B0303030204020804" pitchFamily="34" charset="0"/>
              </a:rPr>
              <a:t>Punkt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sz="2000" b="0" i="0" u="none" strike="noStrike" kern="1200" cap="none" spc="300" normalizeH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rPr>
              <a:t>Punkt 3</a:t>
            </a:r>
            <a:endParaRPr lang="de-DE" sz="1600" b="0" i="0" u="none" strike="noStrike" kern="1200" cap="none" spc="0" normalizeH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Biome Light" panose="020B0303030204020804" pitchFamily="34" charset="0"/>
            </a:endParaRPr>
          </a:p>
          <a:p>
            <a:pPr rtl="0"/>
            <a:endParaRPr lang="de-DE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2CC3376-5069-4C7B-BE6B-A3776D1B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8159" y="24572"/>
            <a:ext cx="5897218" cy="884238"/>
          </a:xfrm>
        </p:spPr>
        <p:txBody>
          <a:bodyPr rtlCol="0"/>
          <a:lstStyle/>
          <a:p>
            <a:pPr rtl="0"/>
            <a:r>
              <a:rPr lang="de-DE" dirty="0" err="1"/>
              <a:t>Conclusion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6891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Bildplatzhalter 7" descr="Abstraktes Bild">
            <a:extLst>
              <a:ext uri="{FF2B5EF4-FFF2-40B4-BE49-F238E27FC236}">
                <a16:creationId xmlns:a16="http://schemas.microsoft.com/office/drawing/2014/main" id="{D5C5EA1B-F06D-4AD1-B526-89C2DF7722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2717" r="45642"/>
          <a:stretch/>
        </p:blipFill>
        <p:spPr>
          <a:xfrm rot="16200000">
            <a:off x="2667001" y="-2666999"/>
            <a:ext cx="6858000" cy="12192000"/>
          </a:xfrm>
          <a:prstGeom prst="rect">
            <a:avLst/>
          </a:prstGeom>
          <a:noFill/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365" y="2699052"/>
            <a:ext cx="10787270" cy="1459895"/>
          </a:xfrm>
        </p:spPr>
        <p:txBody>
          <a:bodyPr rtlCol="0">
            <a:noAutofit/>
          </a:bodyPr>
          <a:lstStyle/>
          <a:p>
            <a:pPr rtl="0"/>
            <a:r>
              <a:rPr lang="de-DE" sz="6600" spc="300" dirty="0"/>
              <a:t>VIELEN DANK!</a:t>
            </a:r>
          </a:p>
        </p:txBody>
      </p:sp>
      <p:sp>
        <p:nvSpPr>
          <p:cNvPr id="4" name="Textplatzhalter 9">
            <a:extLst>
              <a:ext uri="{FF2B5EF4-FFF2-40B4-BE49-F238E27FC236}">
                <a16:creationId xmlns:a16="http://schemas.microsoft.com/office/drawing/2014/main" id="{EE2C2039-34DC-F0F2-17D3-84CDA9609199}"/>
              </a:ext>
            </a:extLst>
          </p:cNvPr>
          <p:cNvSpPr txBox="1">
            <a:spLocks/>
          </p:cNvSpPr>
          <p:nvPr/>
        </p:nvSpPr>
        <p:spPr>
          <a:xfrm>
            <a:off x="1" y="6393129"/>
            <a:ext cx="12191999" cy="46487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BB76F5AB-0940-46E1-85F9-6A870D7D04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t="12500" b="12500"/>
          <a:stretch/>
        </p:blipFill>
        <p:spPr>
          <a:xfrm>
            <a:off x="0" y="0"/>
            <a:ext cx="6096000" cy="685800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3A87B3-0A27-4EE9-979E-B69581E47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Topics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9F8048-1E86-48F4-B246-D2F8C54B7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3C89A40-EEAA-43AB-9A3A-B2CFDE450F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68820" y="2078875"/>
            <a:ext cx="4568998" cy="3798888"/>
          </a:xfrm>
        </p:spPr>
        <p:txBody>
          <a:bodyPr rtlCol="0"/>
          <a:lstStyle/>
          <a:p>
            <a:pPr rtl="0"/>
            <a:r>
              <a:rPr lang="de-DE" dirty="0"/>
              <a:t>EINFÜHRUNG</a:t>
            </a:r>
          </a:p>
          <a:p>
            <a:pPr rtl="0"/>
            <a:r>
              <a:rPr lang="de-DE" dirty="0"/>
              <a:t>DATENSATZ</a:t>
            </a:r>
          </a:p>
          <a:p>
            <a:pPr rtl="0"/>
            <a:r>
              <a:rPr lang="de-DE" dirty="0"/>
              <a:t>PREPROCESSING </a:t>
            </a:r>
          </a:p>
          <a:p>
            <a:pPr rtl="0"/>
            <a:r>
              <a:rPr lang="de-DE" dirty="0"/>
              <a:t>ANALYSE</a:t>
            </a:r>
          </a:p>
          <a:p>
            <a:pPr rtl="0"/>
            <a:r>
              <a:rPr lang="de-DE" dirty="0"/>
              <a:t>QUERIES</a:t>
            </a:r>
          </a:p>
          <a:p>
            <a:pPr rtl="0"/>
            <a:r>
              <a:rPr lang="de-DE" dirty="0"/>
              <a:t>CONCLUSION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9098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782575" y="0"/>
            <a:ext cx="3851399" cy="6846932"/>
          </a:xfrm>
          <a:noFill/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55FA470-23EB-4512-8FFB-28DDAB08B0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2575" y="6393129"/>
            <a:ext cx="3851399" cy="464871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BADA18-8F0E-4249-A144-6CB8259BA6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3</a:t>
            </a:fld>
            <a:endParaRPr lang="de-DE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de-DE" sz="1600" dirty="0">
                <a:cs typeface="Biome Light" panose="020B0303030204020804" pitchFamily="34" charset="0"/>
              </a:rPr>
              <a:t>Im Zuge der Projektarbeit für </a:t>
            </a:r>
            <a:r>
              <a:rPr lang="de-DE" sz="1600" dirty="0" err="1">
                <a:cs typeface="Biome Light" panose="020B0303030204020804" pitchFamily="34" charset="0"/>
              </a:rPr>
              <a:t>Advanced</a:t>
            </a:r>
            <a:r>
              <a:rPr lang="de-DE" sz="1600" dirty="0">
                <a:cs typeface="Biome Light" panose="020B0303030204020804" pitchFamily="34" charset="0"/>
              </a:rPr>
              <a:t> Big Data werden wir Flugdaten mit </a:t>
            </a:r>
            <a:r>
              <a:rPr lang="de-DE" sz="1600" dirty="0" err="1">
                <a:cs typeface="Biome Light" panose="020B0303030204020804" pitchFamily="34" charset="0"/>
              </a:rPr>
              <a:t>GraphFrames</a:t>
            </a:r>
            <a:r>
              <a:rPr lang="de-DE" sz="1600" dirty="0">
                <a:cs typeface="Biome Light" panose="020B0303030204020804" pitchFamily="34" charset="0"/>
              </a:rPr>
              <a:t> behandeln.</a:t>
            </a:r>
          </a:p>
          <a:p>
            <a:pPr marL="0" indent="0" rtl="0">
              <a:lnSpc>
                <a:spcPct val="100000"/>
              </a:lnSpc>
              <a:buNone/>
            </a:pPr>
            <a:r>
              <a:rPr lang="de-DE" dirty="0">
                <a:cs typeface="Biome Light" panose="020B0303030204020804" pitchFamily="34" charset="0"/>
              </a:rPr>
              <a:t>Der Umfang des Projekts beinhaltet Data </a:t>
            </a:r>
            <a:r>
              <a:rPr lang="de-DE" dirty="0" err="1">
                <a:cs typeface="Biome Light" panose="020B0303030204020804" pitchFamily="34" charset="0"/>
              </a:rPr>
              <a:t>Cleaning</a:t>
            </a:r>
            <a:r>
              <a:rPr lang="de-DE" dirty="0">
                <a:cs typeface="Biome Light" panose="020B0303030204020804" pitchFamily="34" charset="0"/>
              </a:rPr>
              <a:t>, </a:t>
            </a:r>
            <a:r>
              <a:rPr lang="de-DE" dirty="0" err="1">
                <a:cs typeface="Biome Light" panose="020B0303030204020804" pitchFamily="34" charset="0"/>
              </a:rPr>
              <a:t>pre-processing</a:t>
            </a:r>
            <a:r>
              <a:rPr lang="de-DE" dirty="0">
                <a:cs typeface="Biome Light" panose="020B0303030204020804" pitchFamily="34" charset="0"/>
              </a:rPr>
              <a:t>, Umgang mit Spark,  Visualisierung von Graphen sowie einige </a:t>
            </a:r>
            <a:r>
              <a:rPr lang="de-DE" dirty="0" err="1">
                <a:cs typeface="Biome Light" panose="020B0303030204020804" pitchFamily="34" charset="0"/>
              </a:rPr>
              <a:t>Samplequeries</a:t>
            </a:r>
            <a:r>
              <a:rPr lang="de-DE" dirty="0">
                <a:cs typeface="Biome Light" panose="020B0303030204020804" pitchFamily="34" charset="0"/>
              </a:rPr>
              <a:t>.</a:t>
            </a:r>
            <a:endParaRPr lang="de-DE" sz="1600" dirty="0">
              <a:cs typeface="Biome Light" panose="020B0303030204020804" pitchFamily="34" charset="0"/>
            </a:endParaRPr>
          </a:p>
          <a:p>
            <a:pPr marL="0" indent="0" rtl="0">
              <a:buNone/>
            </a:pP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103950CF-5BF2-4FB0-A36C-48C194F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EINFÜHRUNG</a:t>
            </a: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A596BF19-CC58-4709-B5D6-3FC378FDC7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1" r="35565" b="1"/>
          <a:stretch/>
        </p:blipFill>
        <p:spPr>
          <a:xfrm>
            <a:off x="20" y="10"/>
            <a:ext cx="5058541" cy="6867912"/>
          </a:xfrm>
          <a:noFill/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48562"/>
            <a:ext cx="5251450" cy="769178"/>
          </a:xfrm>
        </p:spPr>
        <p:txBody>
          <a:bodyPr rtlCol="0" anchor="b">
            <a:normAutofit fontScale="90000"/>
          </a:bodyPr>
          <a:lstStyle/>
          <a:p>
            <a:pPr rtl="0">
              <a:lnSpc>
                <a:spcPct val="90000"/>
              </a:lnSpc>
            </a:pPr>
            <a:r>
              <a:rPr lang="de-DE" sz="5100" dirty="0"/>
              <a:t>Datensatz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6A5C12-E784-444E-B868-DE2AE8574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8C2E478F-E849-4A8C-AF1F-CBCC78A7CBFA}" type="slidenum">
              <a:rPr lang="de-DE" smtClean="0"/>
              <a:pPr rtl="0">
                <a:spcAft>
                  <a:spcPts val="600"/>
                </a:spcAft>
              </a:pPr>
              <a:t>4</a:t>
            </a:fld>
            <a:endParaRPr lang="de-DE"/>
          </a:p>
        </p:txBody>
      </p:sp>
      <p:sp>
        <p:nvSpPr>
          <p:cNvPr id="10" name="Inhaltsplatzhalter 8">
            <a:extLst>
              <a:ext uri="{FF2B5EF4-FFF2-40B4-BE49-F238E27FC236}">
                <a16:creationId xmlns:a16="http://schemas.microsoft.com/office/drawing/2014/main" id="{74A6658F-FD49-42F7-A638-2389A1BCD332}"/>
              </a:ext>
            </a:extLst>
          </p:cNvPr>
          <p:cNvSpPr txBox="1">
            <a:spLocks/>
          </p:cNvSpPr>
          <p:nvPr/>
        </p:nvSpPr>
        <p:spPr>
          <a:xfrm>
            <a:off x="5961188" y="1736522"/>
            <a:ext cx="5799680" cy="307875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cap="all" spc="6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CH" b="1" dirty="0">
                <a:hlinkClick r:id="rId4" tooltip="https://www.transportation.gov/individuals/aviation-consumer-protection/air-travel-consumer-reports-2022"/>
              </a:rPr>
              <a:t>Internationale </a:t>
            </a:r>
            <a:r>
              <a:rPr lang="de-CH" b="1" dirty="0" err="1">
                <a:hlinkClick r:id="rId4" tooltip="https://www.transportation.gov/individuals/aviation-consumer-protection/air-travel-consumer-reports-2022"/>
              </a:rPr>
              <a:t>FlügE</a:t>
            </a:r>
            <a:r>
              <a:rPr lang="de-CH" b="1" dirty="0">
                <a:hlinkClick r:id="rId4" tooltip="https://www.transportation.gov/individuals/aviation-consumer-protection/air-travel-consumer-reports-2022"/>
              </a:rPr>
              <a:t> (</a:t>
            </a:r>
            <a:r>
              <a:rPr lang="de-CH" b="1" dirty="0" err="1">
                <a:hlinkClick r:id="rId4" tooltip="https://www.transportation.gov/individuals/aviation-consumer-protection/air-travel-consumer-reports-2022"/>
              </a:rPr>
              <a:t>Edges</a:t>
            </a:r>
            <a:r>
              <a:rPr lang="de-CH" b="1" dirty="0">
                <a:hlinkClick r:id="rId4" tooltip="https://www.transportation.gov/individuals/aviation-consumer-protection/air-travel-consumer-reports-2022"/>
              </a:rPr>
              <a:t>)</a:t>
            </a:r>
          </a:p>
          <a:p>
            <a:pPr algn="l"/>
            <a:r>
              <a:rPr lang="de-CH" dirty="0">
                <a:hlinkClick r:id="rId5" tooltip="http://openflights.org/data.html"/>
              </a:rPr>
              <a:t>http://openflights.org/data.html</a:t>
            </a:r>
            <a:endParaRPr lang="de-CH" dirty="0">
              <a:solidFill>
                <a:schemeClr val="tx1"/>
              </a:solidFill>
            </a:endParaRPr>
          </a:p>
          <a:p>
            <a:pPr algn="l"/>
            <a:endParaRPr lang="de-CH" u="sng" dirty="0"/>
          </a:p>
          <a:p>
            <a:pPr algn="l"/>
            <a:r>
              <a:rPr lang="de-CH" b="1" u="sng" dirty="0">
                <a:solidFill>
                  <a:schemeClr val="tx1"/>
                </a:solidFill>
              </a:rPr>
              <a:t>Flughäfen(Vertices) </a:t>
            </a:r>
            <a:r>
              <a:rPr lang="de-CH" dirty="0">
                <a:hlinkClick r:id="rId5" tooltip="http://openflights.org/data.html"/>
              </a:rPr>
              <a:t>http://openflights.org/data.html</a:t>
            </a:r>
            <a:endParaRPr lang="de-DE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02B1AC6D-68C5-7084-BEEF-3A43FA078BA8}"/>
              </a:ext>
            </a:extLst>
          </p:cNvPr>
          <p:cNvSpPr txBox="1">
            <a:spLocks/>
          </p:cNvSpPr>
          <p:nvPr/>
        </p:nvSpPr>
        <p:spPr>
          <a:xfrm>
            <a:off x="-9331" y="6624735"/>
            <a:ext cx="12191979" cy="25192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4765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/>
              <a:t>PREPROCESSING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73" y="1638301"/>
            <a:ext cx="5183188" cy="49450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de-DE" spc="300" dirty="0"/>
              <a:t>Erstellen von Vertices &amp; </a:t>
            </a:r>
            <a:r>
              <a:rPr lang="de-DE" spc="300" dirty="0" err="1"/>
              <a:t>Edges</a:t>
            </a:r>
            <a:endParaRPr lang="de-DE" spc="300" dirty="0">
              <a:solidFill>
                <a:schemeClr val="tx1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75173" y="2132806"/>
            <a:ext cx="5183188" cy="4005801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Vertices = Flughäfen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 err="1"/>
              <a:t>Edges</a:t>
            </a:r>
            <a:r>
              <a:rPr lang="de-DE" sz="1400" dirty="0"/>
              <a:t> = Flüge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 err="1">
                <a:solidFill>
                  <a:schemeClr val="tx1"/>
                </a:solidFill>
              </a:rPr>
              <a:t>Subgraph</a:t>
            </a:r>
            <a:r>
              <a:rPr lang="de-DE" sz="1400" dirty="0">
                <a:solidFill>
                  <a:schemeClr val="tx1"/>
                </a:solidFill>
              </a:rPr>
              <a:t> aus </a:t>
            </a:r>
            <a:r>
              <a:rPr lang="de-DE" sz="1400" dirty="0" err="1">
                <a:solidFill>
                  <a:schemeClr val="tx1"/>
                </a:solidFill>
              </a:rPr>
              <a:t>EuroTripGraph</a:t>
            </a:r>
            <a:r>
              <a:rPr lang="de-DE" sz="1400" dirty="0">
                <a:solidFill>
                  <a:schemeClr val="tx1"/>
                </a:solidFill>
              </a:rPr>
              <a:t> nur für Flüge in der Schweiz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 err="1"/>
              <a:t>euroTrip</a:t>
            </a:r>
            <a:r>
              <a:rPr lang="en-US" sz="1200" dirty="0"/>
              <a:t> vertices: 7184 (</a:t>
            </a:r>
            <a:r>
              <a:rPr lang="en-US" sz="1200" dirty="0" err="1"/>
              <a:t>Anzahl</a:t>
            </a:r>
            <a:r>
              <a:rPr lang="en-US" sz="1200" dirty="0"/>
              <a:t> </a:t>
            </a:r>
            <a:r>
              <a:rPr lang="en-US" sz="1200" dirty="0" err="1"/>
              <a:t>Flughäfen</a:t>
            </a:r>
            <a:r>
              <a:rPr lang="en-US" sz="1200" dirty="0"/>
              <a:t> </a:t>
            </a:r>
            <a:r>
              <a:rPr lang="en-US" sz="1200" dirty="0" err="1"/>
              <a:t>insgesamt</a:t>
            </a:r>
            <a:r>
              <a:rPr lang="en-US" sz="1200" dirty="0"/>
              <a:t>)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 err="1"/>
              <a:t>euroTrip</a:t>
            </a:r>
            <a:r>
              <a:rPr lang="en-US" sz="1200" dirty="0"/>
              <a:t> edges: 67663 (</a:t>
            </a:r>
            <a:r>
              <a:rPr lang="en-US" sz="1200" dirty="0" err="1"/>
              <a:t>Anzahl</a:t>
            </a:r>
            <a:r>
              <a:rPr lang="en-US" sz="1200" dirty="0"/>
              <a:t> </a:t>
            </a:r>
            <a:r>
              <a:rPr lang="en-US" sz="1200" dirty="0" err="1"/>
              <a:t>Flüge</a:t>
            </a:r>
            <a:r>
              <a:rPr lang="en-US" sz="1200" dirty="0"/>
              <a:t> </a:t>
            </a:r>
            <a:r>
              <a:rPr lang="en-US" sz="1200" dirty="0" err="1"/>
              <a:t>insgesamt</a:t>
            </a:r>
            <a:r>
              <a:rPr lang="en-US" sz="1200" dirty="0"/>
              <a:t>)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 err="1"/>
              <a:t>chTrip</a:t>
            </a:r>
            <a:r>
              <a:rPr lang="en-US" sz="1200" dirty="0"/>
              <a:t> vertices: 41 (</a:t>
            </a:r>
            <a:r>
              <a:rPr lang="en-US" sz="1200" dirty="0" err="1"/>
              <a:t>Flüge</a:t>
            </a:r>
            <a:r>
              <a:rPr lang="en-US" sz="1200" dirty="0"/>
              <a:t> </a:t>
            </a:r>
            <a:r>
              <a:rPr lang="en-US" sz="1200" dirty="0" err="1"/>
              <a:t>innerhalb</a:t>
            </a:r>
            <a:r>
              <a:rPr lang="en-US" sz="1200" dirty="0"/>
              <a:t> der Schweiz)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200" dirty="0" err="1"/>
              <a:t>chTrip</a:t>
            </a:r>
            <a:r>
              <a:rPr lang="en-US" sz="1200" dirty="0"/>
              <a:t> edges: 10 (</a:t>
            </a:r>
            <a:r>
              <a:rPr lang="en-US" sz="1200" dirty="0" err="1"/>
              <a:t>Flughäfen</a:t>
            </a:r>
            <a:r>
              <a:rPr lang="en-US" sz="1200" dirty="0"/>
              <a:t> in der Schweiz)</a:t>
            </a:r>
            <a:endParaRPr lang="de-DE" sz="1200" dirty="0"/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Umwandeln von Graph in </a:t>
            </a:r>
            <a:r>
              <a:rPr lang="de-DE" sz="1400" dirty="0" err="1"/>
              <a:t>iGraph</a:t>
            </a:r>
            <a:r>
              <a:rPr lang="de-DE" sz="1400" dirty="0"/>
              <a:t> 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5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90FD844-3D50-2D0F-8095-3E34DD8F8B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199" y="1638301"/>
            <a:ext cx="5966868" cy="876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45FFCAE-3291-89CC-92E1-77CE9854DD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106" y="2563851"/>
            <a:ext cx="5954961" cy="1429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F964A5CC-FFCF-F224-4884-F80A2F16979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9106" y="4042816"/>
            <a:ext cx="5953956" cy="2095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Textplatzhalter 9">
            <a:extLst>
              <a:ext uri="{FF2B5EF4-FFF2-40B4-BE49-F238E27FC236}">
                <a16:creationId xmlns:a16="http://schemas.microsoft.com/office/drawing/2014/main" id="{8C523E76-C774-9D59-32F3-C17DB27C6A51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/>
              <a:t>Analyse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1769" y="3086101"/>
            <a:ext cx="5183188" cy="49450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de-DE" spc="300" dirty="0"/>
              <a:t>Plot </a:t>
            </a:r>
            <a:r>
              <a:rPr lang="de-DE" spc="300" dirty="0" err="1"/>
              <a:t>Subgraph</a:t>
            </a:r>
            <a:endParaRPr lang="de-DE" spc="300" dirty="0">
              <a:solidFill>
                <a:schemeClr val="tx1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1769" y="3580606"/>
            <a:ext cx="5183188" cy="4005801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Auf dem Plot ist ersichtlich, dass die einzigen Linienflüge innerhalb der Schweiz nur zwischen Genf (GVA), Lugano (LUG) und Zürich (ZRH) stattfinden.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6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F456A6F-A83B-229F-8743-CB392569334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6000" y="1623219"/>
            <a:ext cx="5439942" cy="1179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C2BD71D-B715-760C-E2CB-115E3096B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59" y="1623219"/>
            <a:ext cx="4364675" cy="28652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platzhalter 9">
            <a:extLst>
              <a:ext uri="{FF2B5EF4-FFF2-40B4-BE49-F238E27FC236}">
                <a16:creationId xmlns:a16="http://schemas.microsoft.com/office/drawing/2014/main" id="{4853C5CA-7950-D04F-FF29-784702A4EE3E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8F8E03C-AC1F-D6F7-DE90-A337E71018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0124" y="4403428"/>
            <a:ext cx="3151119" cy="206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16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/>
              <a:t>Analyse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0880" y="1281241"/>
            <a:ext cx="5183188" cy="49450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de-DE" spc="300" dirty="0"/>
              <a:t>Page Rank</a:t>
            </a:r>
            <a:endParaRPr lang="de-DE" spc="300" dirty="0">
              <a:solidFill>
                <a:schemeClr val="tx1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40873" y="1775747"/>
            <a:ext cx="5183188" cy="2887697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Bedeutung der Flughäfen vergleichen mit </a:t>
            </a:r>
            <a:r>
              <a:rPr lang="de-DE" sz="1400" dirty="0" err="1"/>
              <a:t>Pagerank</a:t>
            </a:r>
            <a:r>
              <a:rPr lang="de-DE" sz="1400" dirty="0"/>
              <a:t> Algorithmus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Vergleich mit eingehenden und ausgehenden Kanten unter Verwendung von Gradfunktion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Vereinzelte Flughäfen scheinen wichtiger zu sein als man bei einer reinen Betrachtung der Gradzahlen erwarten würde.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 err="1"/>
              <a:t>Indegrees</a:t>
            </a:r>
            <a:r>
              <a:rPr lang="de-DE" sz="1400" dirty="0"/>
              <a:t> und </a:t>
            </a:r>
            <a:r>
              <a:rPr lang="de-DE" sz="1400" dirty="0" err="1"/>
              <a:t>Outdegrees</a:t>
            </a:r>
            <a:r>
              <a:rPr lang="de-DE" sz="1400" dirty="0"/>
              <a:t> sind für die meisten Ziele unterschiedlich. (</a:t>
            </a:r>
            <a:r>
              <a:rPr lang="de-DE" sz="1200" dirty="0"/>
              <a:t>Grund: gemeinsam genutzte Flüge oder Unvollständigkeit der Daten)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7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9FB0752-95C6-7D83-6EC5-682EF3C65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19" y="1552611"/>
            <a:ext cx="5631936" cy="20241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4539A52-C630-ED9F-79ED-CF72F2561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939" y="4051572"/>
            <a:ext cx="5547593" cy="22400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Textplatzhalter 5">
            <a:extLst>
              <a:ext uri="{FF2B5EF4-FFF2-40B4-BE49-F238E27FC236}">
                <a16:creationId xmlns:a16="http://schemas.microsoft.com/office/drawing/2014/main" id="{ACB99D27-3393-E2E7-CB2F-272E2DD955A2}"/>
              </a:ext>
            </a:extLst>
          </p:cNvPr>
          <p:cNvSpPr txBox="1">
            <a:spLocks/>
          </p:cNvSpPr>
          <p:nvPr/>
        </p:nvSpPr>
        <p:spPr>
          <a:xfrm>
            <a:off x="599319" y="1058104"/>
            <a:ext cx="5183188" cy="4945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pc="300" dirty="0"/>
              <a:t>Weltweit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18BB86B6-FBD8-21C6-461F-763E2A63895C}"/>
              </a:ext>
            </a:extLst>
          </p:cNvPr>
          <p:cNvSpPr txBox="1">
            <a:spLocks/>
          </p:cNvSpPr>
          <p:nvPr/>
        </p:nvSpPr>
        <p:spPr>
          <a:xfrm>
            <a:off x="572739" y="3576803"/>
            <a:ext cx="5183188" cy="4945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pc="300" dirty="0"/>
              <a:t>Nur Europa</a:t>
            </a:r>
          </a:p>
        </p:txBody>
      </p:sp>
      <p:sp>
        <p:nvSpPr>
          <p:cNvPr id="18" name="Textplatzhalter 9">
            <a:extLst>
              <a:ext uri="{FF2B5EF4-FFF2-40B4-BE49-F238E27FC236}">
                <a16:creationId xmlns:a16="http://schemas.microsoft.com/office/drawing/2014/main" id="{FA848BA0-339D-0F94-2403-2A150512D6B9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4127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5D5C967D-5621-5D68-DA3D-13DB197E3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947" y="3987081"/>
            <a:ext cx="6823595" cy="2466992"/>
          </a:xfrm>
          <a:prstGeom prst="rect">
            <a:avLst/>
          </a:prstGeom>
        </p:spPr>
      </p:pic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 err="1"/>
              <a:t>Queries</a:t>
            </a:r>
            <a:endParaRPr lang="de-DE" sz="4800" spc="3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354" y="1840893"/>
            <a:ext cx="5183188" cy="494506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de-DE" spc="300" dirty="0"/>
              <a:t>3 Hops </a:t>
            </a:r>
            <a:r>
              <a:rPr lang="de-DE" spc="300" dirty="0" err="1"/>
              <a:t>from</a:t>
            </a:r>
            <a:r>
              <a:rPr lang="de-DE" spc="300" dirty="0"/>
              <a:t> least </a:t>
            </a:r>
            <a:r>
              <a:rPr lang="de-DE" spc="300" dirty="0" err="1"/>
              <a:t>important</a:t>
            </a:r>
            <a:r>
              <a:rPr lang="de-DE" spc="300" dirty="0"/>
              <a:t> </a:t>
            </a:r>
            <a:r>
              <a:rPr lang="de-DE" spc="300" dirty="0" err="1"/>
              <a:t>airport</a:t>
            </a:r>
            <a:endParaRPr lang="de-DE" spc="300" dirty="0">
              <a:solidFill>
                <a:schemeClr val="tx1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03347" y="2335399"/>
            <a:ext cx="5183188" cy="2887697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Wie weit bzw. wohin kommt man vom „</a:t>
            </a:r>
            <a:r>
              <a:rPr lang="de-DE" sz="1400" dirty="0" err="1"/>
              <a:t>unbedeutensten</a:t>
            </a:r>
            <a:r>
              <a:rPr lang="de-DE" sz="1400" dirty="0"/>
              <a:t>“ Flughafen (Basis: </a:t>
            </a:r>
            <a:r>
              <a:rPr lang="de-DE" sz="1400" dirty="0" err="1"/>
              <a:t>Pagerank</a:t>
            </a:r>
            <a:r>
              <a:rPr lang="de-DE" sz="1400" dirty="0"/>
              <a:t>) mit maximal 3 Flügen.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„</a:t>
            </a:r>
            <a:r>
              <a:rPr lang="de-DE" sz="1400" dirty="0" err="1"/>
              <a:t>Unbedeutenster</a:t>
            </a:r>
            <a:r>
              <a:rPr lang="de-DE" sz="1400" dirty="0"/>
              <a:t>“ Flughafen ist Sinop (Türkei)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Maximale Reichweite nach 3 Flügen 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200" dirty="0" err="1"/>
              <a:t>Bocas</a:t>
            </a:r>
            <a:r>
              <a:rPr lang="de-DE" sz="1200" dirty="0"/>
              <a:t> Del </a:t>
            </a:r>
            <a:r>
              <a:rPr lang="de-DE" sz="1200" dirty="0" err="1"/>
              <a:t>Toro</a:t>
            </a:r>
            <a:endParaRPr lang="de-DE" sz="1200" dirty="0"/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200" dirty="0"/>
              <a:t>San Jose</a:t>
            </a:r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8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15CABF-5C5E-6FC4-E62B-87F066C6D75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4519" y="1840893"/>
            <a:ext cx="5563955" cy="8966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18862EC-226E-2256-126D-442911E7CE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519" y="2878761"/>
            <a:ext cx="5563955" cy="2099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platzhalter 9">
            <a:extLst>
              <a:ext uri="{FF2B5EF4-FFF2-40B4-BE49-F238E27FC236}">
                <a16:creationId xmlns:a16="http://schemas.microsoft.com/office/drawing/2014/main" id="{36E28A93-4F4C-7158-B299-4435F411CC41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11859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2FAFACF-071F-F0DD-A511-79B7D7945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421" y="4715866"/>
            <a:ext cx="6904121" cy="1752437"/>
          </a:xfrm>
          <a:prstGeom prst="rect">
            <a:avLst/>
          </a:prstGeom>
        </p:spPr>
      </p:pic>
      <p:sp>
        <p:nvSpPr>
          <p:cNvPr id="14" name="Titel 2">
            <a:extLst>
              <a:ext uri="{FF2B5EF4-FFF2-40B4-BE49-F238E27FC236}">
                <a16:creationId xmlns:a16="http://schemas.microsoft.com/office/drawing/2014/main" id="{93863800-85E5-44A7-96E9-521CE882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de-DE" sz="4800" spc="300" dirty="0" err="1"/>
              <a:t>Queries</a:t>
            </a:r>
            <a:endParaRPr lang="de-DE" sz="4800" spc="30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354" y="1710772"/>
            <a:ext cx="5183188" cy="494506"/>
          </a:xfrm>
        </p:spPr>
        <p:txBody>
          <a:bodyPr rtlCol="0">
            <a:normAutofit fontScale="77500" lnSpcReduction="20000"/>
          </a:bodyPr>
          <a:lstStyle/>
          <a:p>
            <a:pPr rtl="0"/>
            <a:r>
              <a:rPr lang="de-DE" spc="300" dirty="0"/>
              <a:t>„Ich will einen Airbus A380 fliegen“</a:t>
            </a:r>
            <a:endParaRPr lang="de-DE" spc="300" dirty="0">
              <a:solidFill>
                <a:schemeClr val="tx1"/>
              </a:solidFill>
            </a:endParaRP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03347" y="2205278"/>
            <a:ext cx="5183188" cy="2887697"/>
          </a:xfrm>
        </p:spPr>
        <p:txBody>
          <a:bodyPr rtlCol="0"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Wie viele Flüge muss ich mindestens machen um mit einem Airbus A380 zu fliegen.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Ausgangsflughafen = Sinop (Türkei)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Flugzeug ist im Feld „Equipment“ zu finden und ist mit IATA-Code 380 versehen.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de-DE" sz="1400" dirty="0"/>
              <a:t>Nach frühestens 5 Flügen ist der gewünschte Flugzeugtyp an der Reihe</a:t>
            </a:r>
            <a:endParaRPr lang="de-DE" sz="1200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8E69FE38-B9E0-4441-8A00-92DDB88DF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9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A6FE926-CC9B-610F-DBF3-0B654E2CAB0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9026" y="1321442"/>
            <a:ext cx="4969621" cy="2385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61B0A19-EB46-C153-086E-33635058A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026" y="3929234"/>
            <a:ext cx="4891881" cy="1107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platzhalter 9">
            <a:extLst>
              <a:ext uri="{FF2B5EF4-FFF2-40B4-BE49-F238E27FC236}">
                <a16:creationId xmlns:a16="http://schemas.microsoft.com/office/drawing/2014/main" id="{1724CD7D-5F75-51A0-BE41-6FC784EA5048}"/>
              </a:ext>
            </a:extLst>
          </p:cNvPr>
          <p:cNvSpPr txBox="1">
            <a:spLocks/>
          </p:cNvSpPr>
          <p:nvPr/>
        </p:nvSpPr>
        <p:spPr>
          <a:xfrm>
            <a:off x="0" y="-407"/>
            <a:ext cx="333639" cy="685840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0197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420174_TF55661986_Win32.potx" id="{0784DF48-C25B-4EA3-A273-21F053E1DCCF}" vid="{90552AF7-D568-442C-ABA2-CC74F72D9AE1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7E2D32-4FDD-4266-880C-17595B8014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BB9993-D5F9-46FA-B2E5-80E3632E98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D9F223-918A-45AF-9B53-56AB9E5E21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403</Words>
  <Application>Microsoft Office PowerPoint</Application>
  <PresentationFormat>Breitbild</PresentationFormat>
  <Paragraphs>85</Paragraphs>
  <Slides>12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Office-Design</vt:lpstr>
      <vt:lpstr>Big Data – Graphframes on Flight Data</vt:lpstr>
      <vt:lpstr>Topics</vt:lpstr>
      <vt:lpstr>EINFÜHRUNG</vt:lpstr>
      <vt:lpstr>Datensatz</vt:lpstr>
      <vt:lpstr>PREPROCESSING</vt:lpstr>
      <vt:lpstr>Analyse</vt:lpstr>
      <vt:lpstr>Analyse</vt:lpstr>
      <vt:lpstr>Queries</vt:lpstr>
      <vt:lpstr>Queries</vt:lpstr>
      <vt:lpstr>Queries</vt:lpstr>
      <vt:lpstr>Conclusion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– Graphframes on Flight Data</dc:title>
  <dc:creator>Meier André (meiera38)</dc:creator>
  <cp:lastModifiedBy>Neff Dominique (neffdom1)</cp:lastModifiedBy>
  <cp:revision>19</cp:revision>
  <dcterms:created xsi:type="dcterms:W3CDTF">2022-06-14T13:26:17Z</dcterms:created>
  <dcterms:modified xsi:type="dcterms:W3CDTF">2022-06-17T21:36:29Z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5e482915-51ba-4603-9410-cf97f65a7328_Enabled">
    <vt:lpwstr>true</vt:lpwstr>
  </property>
  <property fmtid="{D5CDD505-2E9C-101B-9397-08002B2CF9AE}" pid="4" name="MSIP_Label_5e482915-51ba-4603-9410-cf97f65a7328_SetDate">
    <vt:lpwstr>2022-06-17T08:42:27Z</vt:lpwstr>
  </property>
  <property fmtid="{D5CDD505-2E9C-101B-9397-08002B2CF9AE}" pid="5" name="MSIP_Label_5e482915-51ba-4603-9410-cf97f65a7328_Method">
    <vt:lpwstr>Privileged</vt:lpwstr>
  </property>
  <property fmtid="{D5CDD505-2E9C-101B-9397-08002B2CF9AE}" pid="6" name="MSIP_Label_5e482915-51ba-4603-9410-cf97f65a7328_Name">
    <vt:lpwstr>Blank</vt:lpwstr>
  </property>
  <property fmtid="{D5CDD505-2E9C-101B-9397-08002B2CF9AE}" pid="7" name="MSIP_Label_5e482915-51ba-4603-9410-cf97f65a7328_SiteId">
    <vt:lpwstr>6836a9c5-69f0-4135-9e6b-43d1f616b550</vt:lpwstr>
  </property>
  <property fmtid="{D5CDD505-2E9C-101B-9397-08002B2CF9AE}" pid="8" name="MSIP_Label_5e482915-51ba-4603-9410-cf97f65a7328_ActionId">
    <vt:lpwstr>f4e4dbbd-d4aa-4379-961b-a9eac2914ba8</vt:lpwstr>
  </property>
  <property fmtid="{D5CDD505-2E9C-101B-9397-08002B2CF9AE}" pid="9" name="MSIP_Label_5e482915-51ba-4603-9410-cf97f65a7328_ContentBits">
    <vt:lpwstr>0</vt:lpwstr>
  </property>
</Properties>
</file>